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6" r:id="rId3"/>
    <p:sldId id="266" r:id="rId4"/>
    <p:sldId id="263" r:id="rId5"/>
    <p:sldId id="257" r:id="rId6"/>
    <p:sldId id="262" r:id="rId7"/>
  </p:sldIdLst>
  <p:sldSz cx="12192000" cy="6858000"/>
  <p:notesSz cx="6858000" cy="9144000"/>
  <p:custDataLst>
    <p:tags r:id="rId1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9" userDrawn="1">
          <p15:clr>
            <a:srgbClr val="A4A3A4"/>
          </p15:clr>
        </p15:guide>
        <p15:guide id="2" pos="385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229"/>
        <p:guide pos="385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gs" Target="tags/tag82.xml"/><Relationship Id="rId12" Type="http://schemas.openxmlformats.org/officeDocument/2006/relationships/commentAuthors" Target="commentAuthors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1-29T21:20:27.647" idx="1">
    <p:pos x="10" y="10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63.xml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64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tags" Target="../tags/tag70.xml"/><Relationship Id="rId7" Type="http://schemas.openxmlformats.org/officeDocument/2006/relationships/image" Target="../media/image8.png"/><Relationship Id="rId6" Type="http://schemas.openxmlformats.org/officeDocument/2006/relationships/tags" Target="../tags/tag69.xml"/><Relationship Id="rId5" Type="http://schemas.openxmlformats.org/officeDocument/2006/relationships/tags" Target="../tags/tag68.xml"/><Relationship Id="rId4" Type="http://schemas.openxmlformats.org/officeDocument/2006/relationships/image" Target="../media/image7.png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71.xml"/><Relationship Id="rId1" Type="http://schemas.openxmlformats.org/officeDocument/2006/relationships/tags" Target="../tags/tag65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tags" Target="../tags/tag77.xml"/><Relationship Id="rId7" Type="http://schemas.openxmlformats.org/officeDocument/2006/relationships/tags" Target="../tags/tag76.xml"/><Relationship Id="rId6" Type="http://schemas.openxmlformats.org/officeDocument/2006/relationships/image" Target="../media/image11.png"/><Relationship Id="rId5" Type="http://schemas.openxmlformats.org/officeDocument/2006/relationships/tags" Target="../tags/tag75.xml"/><Relationship Id="rId4" Type="http://schemas.openxmlformats.org/officeDocument/2006/relationships/image" Target="../media/image10.png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78.xml"/><Relationship Id="rId1" Type="http://schemas.openxmlformats.org/officeDocument/2006/relationships/tags" Target="../tags/tag72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comments" Target="../comments/comment1.xml"/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1.xml"/><Relationship Id="rId6" Type="http://schemas.openxmlformats.org/officeDocument/2006/relationships/tags" Target="../tags/tag81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Relationship Id="rId3" Type="http://schemas.openxmlformats.org/officeDocument/2006/relationships/tags" Target="../tags/tag80.xml"/><Relationship Id="rId2" Type="http://schemas.openxmlformats.org/officeDocument/2006/relationships/image" Target="../media/image13.png"/><Relationship Id="rId1" Type="http://schemas.openxmlformats.org/officeDocument/2006/relationships/tags" Target="../tags/tag7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792480" y="894080"/>
            <a:ext cx="236537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/>
              <a:t>第一步：手机</a:t>
            </a:r>
            <a:r>
              <a:rPr sz="1400"/>
              <a:t>微信</a:t>
            </a:r>
            <a:r>
              <a:rPr lang="zh-CN" sz="1400"/>
              <a:t>扫码关注</a:t>
            </a:r>
            <a:endParaRPr lang="zh-CN" sz="1400"/>
          </a:p>
          <a:p>
            <a:r>
              <a:rPr lang="zh-CN" sz="1400"/>
              <a:t>湖北师范大学继续教育学院微信公众号</a:t>
            </a:r>
            <a:endParaRPr lang="zh-CN" sz="1400"/>
          </a:p>
        </p:txBody>
      </p:sp>
      <p:sp>
        <p:nvSpPr>
          <p:cNvPr id="19" name="文本框 18"/>
          <p:cNvSpPr txBox="1"/>
          <p:nvPr/>
        </p:nvSpPr>
        <p:spPr>
          <a:xfrm>
            <a:off x="4130675" y="894080"/>
            <a:ext cx="25400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/>
              <a:t>第二步：进入成教平台</a:t>
            </a:r>
            <a:endParaRPr lang="zh-CN" altLang="en-US" sz="1400"/>
          </a:p>
        </p:txBody>
      </p:sp>
      <p:sp>
        <p:nvSpPr>
          <p:cNvPr id="21" name="文本框 20"/>
          <p:cNvSpPr txBox="1"/>
          <p:nvPr/>
        </p:nvSpPr>
        <p:spPr>
          <a:xfrm>
            <a:off x="8253095" y="808990"/>
            <a:ext cx="34753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/>
              <a:t>第三步：登录用户名、密码</a:t>
            </a:r>
            <a:endParaRPr lang="zh-CN" altLang="en-US" sz="1400"/>
          </a:p>
          <a:p>
            <a:r>
              <a:rPr lang="zh-CN" altLang="en-US" sz="1400">
                <a:solidFill>
                  <a:srgbClr val="FF0000"/>
                </a:solidFill>
              </a:rPr>
              <a:t>用户名</a:t>
            </a:r>
            <a:r>
              <a:rPr lang="en-US" altLang="zh-CN" sz="1400">
                <a:solidFill>
                  <a:srgbClr val="FF0000"/>
                </a:solidFill>
              </a:rPr>
              <a:t>2024</a:t>
            </a:r>
            <a:r>
              <a:rPr lang="zh-CN" altLang="en-US" sz="1400">
                <a:solidFill>
                  <a:srgbClr val="FF0000"/>
                </a:solidFill>
              </a:rPr>
              <a:t>身份证号</a:t>
            </a:r>
            <a:r>
              <a:rPr lang="en-US" altLang="zh-CN" sz="1400">
                <a:solidFill>
                  <a:srgbClr val="FF0000"/>
                </a:solidFill>
              </a:rPr>
              <a:t> </a:t>
            </a:r>
            <a:r>
              <a:rPr lang="zh-CN" altLang="en-US" sz="1400">
                <a:solidFill>
                  <a:srgbClr val="FF0000"/>
                </a:solidFill>
              </a:rPr>
              <a:t>密码身份证后六位</a:t>
            </a:r>
            <a:endParaRPr lang="zh-CN" altLang="en-US" sz="1400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067685" y="173990"/>
            <a:ext cx="71786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/>
              <a:t>湖北师范大学</a:t>
            </a:r>
            <a:r>
              <a:rPr lang="en-US" altLang="zh-CN" sz="2400"/>
              <a:t>2024</a:t>
            </a:r>
            <a:r>
              <a:rPr lang="zh-CN" altLang="en-US" sz="2400"/>
              <a:t>级成人教育新生入学报到流程</a:t>
            </a:r>
            <a:endParaRPr lang="zh-CN" altLang="en-US" sz="2400"/>
          </a:p>
        </p:txBody>
      </p:sp>
      <p:pic>
        <p:nvPicPr>
          <p:cNvPr id="7" name="图片 6"/>
          <p:cNvPicPr/>
          <p:nvPr/>
        </p:nvPicPr>
        <p:blipFill>
          <a:blip r:embed="rId1"/>
          <a:stretch>
            <a:fillRect/>
          </a:stretch>
        </p:blipFill>
        <p:spPr>
          <a:xfrm>
            <a:off x="8517255" y="1460500"/>
            <a:ext cx="2520000" cy="46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图片 4" descr="湖师微信公众号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485" y="2185035"/>
            <a:ext cx="1777365" cy="177736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4244975" y="1460500"/>
            <a:ext cx="2520000" cy="468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792480" y="375920"/>
            <a:ext cx="236537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/>
              <a:t>第</a:t>
            </a:r>
            <a:r>
              <a:rPr lang="zh-CN" altLang="en-US" sz="1400"/>
              <a:t>四步：</a:t>
            </a:r>
            <a:r>
              <a:rPr sz="1400"/>
              <a:t>绑定手机号码</a:t>
            </a:r>
            <a:endParaRPr sz="1400"/>
          </a:p>
          <a:p>
            <a:r>
              <a:rPr sz="1400"/>
              <a:t>输入本人手机号码、验证码完成绑定后可登录系统</a:t>
            </a:r>
            <a:endParaRPr sz="1400"/>
          </a:p>
        </p:txBody>
      </p:sp>
      <p:sp>
        <p:nvSpPr>
          <p:cNvPr id="19" name="文本框 18"/>
          <p:cNvSpPr txBox="1"/>
          <p:nvPr/>
        </p:nvSpPr>
        <p:spPr>
          <a:xfrm>
            <a:off x="4659630" y="461645"/>
            <a:ext cx="2540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/>
              <a:t>第五步：</a:t>
            </a:r>
            <a:r>
              <a:rPr lang="zh-CN" altLang="en-US" sz="1400">
                <a:sym typeface="+mn-ea"/>
              </a:rPr>
              <a:t>阅读新生入学须知</a:t>
            </a:r>
            <a:endParaRPr lang="zh-CN" altLang="en-US" sz="1400"/>
          </a:p>
          <a:p>
            <a:endParaRPr lang="zh-CN" altLang="en-US" sz="1400"/>
          </a:p>
        </p:txBody>
      </p:sp>
      <p:sp>
        <p:nvSpPr>
          <p:cNvPr id="21" name="文本框 20"/>
          <p:cNvSpPr txBox="1"/>
          <p:nvPr/>
        </p:nvSpPr>
        <p:spPr>
          <a:xfrm>
            <a:off x="8549640" y="461645"/>
            <a:ext cx="26911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/>
              <a:t>第六步：点击入学报到</a:t>
            </a:r>
            <a:endParaRPr lang="en-US" altLang="zh-CN" sz="1400"/>
          </a:p>
        </p:txBody>
      </p:sp>
      <p:pic>
        <p:nvPicPr>
          <p:cNvPr id="2" name="图片 1"/>
          <p:cNvPicPr/>
          <p:nvPr/>
        </p:nvPicPr>
        <p:blipFill>
          <a:blip r:embed="rId1"/>
          <a:stretch>
            <a:fillRect/>
          </a:stretch>
        </p:blipFill>
        <p:spPr>
          <a:xfrm>
            <a:off x="868680" y="1113155"/>
            <a:ext cx="2520000" cy="46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图片 7"/>
          <p:cNvPicPr/>
          <p:nvPr/>
        </p:nvPicPr>
        <p:blipFill>
          <a:blip r:embed="rId2"/>
          <a:srcRect t="12592" b="14"/>
          <a:stretch>
            <a:fillRect/>
          </a:stretch>
        </p:blipFill>
        <p:spPr>
          <a:xfrm>
            <a:off x="4530725" y="1113790"/>
            <a:ext cx="2520315" cy="46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图片 2"/>
          <p:cNvPicPr/>
          <p:nvPr/>
        </p:nvPicPr>
        <p:blipFill>
          <a:blip r:embed="rId3"/>
          <a:stretch>
            <a:fillRect/>
          </a:stretch>
        </p:blipFill>
        <p:spPr>
          <a:xfrm>
            <a:off x="8438515" y="1113790"/>
            <a:ext cx="2520000" cy="468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>
            <p:custDataLst>
              <p:tags r:id="rId1"/>
            </p:custDataLst>
          </p:nvPr>
        </p:nvSpPr>
        <p:spPr>
          <a:xfrm>
            <a:off x="856615" y="463550"/>
            <a:ext cx="256730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/>
              <a:t>第七步：</a:t>
            </a:r>
            <a:r>
              <a:rPr lang="zh-CN" sz="1400"/>
              <a:t>请选择校外教学点</a:t>
            </a:r>
            <a:endParaRPr lang="zh-CN" sz="1400"/>
          </a:p>
          <a:p>
            <a:r>
              <a:rPr lang="zh-CN" sz="1400"/>
              <a:t>如已显示教学点信息，则查看直接到下一步</a:t>
            </a:r>
            <a:endParaRPr lang="zh-CN" sz="1400"/>
          </a:p>
        </p:txBody>
      </p:sp>
      <p:sp>
        <p:nvSpPr>
          <p:cNvPr id="21" name="文本框 20"/>
          <p:cNvSpPr txBox="1"/>
          <p:nvPr>
            <p:custDataLst>
              <p:tags r:id="rId2"/>
            </p:custDataLst>
          </p:nvPr>
        </p:nvSpPr>
        <p:spPr>
          <a:xfrm>
            <a:off x="8338185" y="492760"/>
            <a:ext cx="26911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/>
              <a:t>第九步：上传蓝底电子证件照片</a:t>
            </a:r>
            <a:endParaRPr lang="zh-CN" altLang="en-US" sz="1400"/>
          </a:p>
        </p:txBody>
      </p:sp>
      <p:pic>
        <p:nvPicPr>
          <p:cNvPr id="7" name="图片 6"/>
          <p:cNvPicPr/>
          <p:nvPr>
            <p:custDataLst>
              <p:tags r:id="rId3"/>
            </p:custDataLst>
          </p:nvPr>
        </p:nvPicPr>
        <p:blipFill>
          <a:blip r:embed="rId4"/>
          <a:srcRect b="5897"/>
          <a:stretch>
            <a:fillRect/>
          </a:stretch>
        </p:blipFill>
        <p:spPr>
          <a:xfrm>
            <a:off x="4597400" y="1416050"/>
            <a:ext cx="2520000" cy="46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4597400" y="463550"/>
            <a:ext cx="283400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/>
              <a:t>第八步：</a:t>
            </a:r>
            <a:r>
              <a:rPr lang="zh-CN" altLang="en-US" sz="1400">
                <a:sym typeface="+mn-ea"/>
              </a:rPr>
              <a:t>按照要求上传身份证照片系统自动读取信息并核对，再点下一步</a:t>
            </a:r>
            <a:endParaRPr lang="zh-CN" altLang="en-US" sz="1400"/>
          </a:p>
        </p:txBody>
      </p:sp>
      <p:pic>
        <p:nvPicPr>
          <p:cNvPr id="10" name="图片 9"/>
          <p:cNvPicPr/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645525" y="1416050"/>
            <a:ext cx="2520000" cy="46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9084945" y="3042920"/>
            <a:ext cx="1641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olidFill>
                  <a:srgbClr val="FF0000"/>
                </a:solidFill>
              </a:rPr>
              <a:t>温馨提醒：标准电子免冠证件照。此电子照片勇于整个学习期间</a:t>
            </a:r>
            <a:endParaRPr lang="zh-CN" altLang="en-US" sz="800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/>
          <p:nvPr/>
        </p:nvPicPr>
        <p:blipFill>
          <a:blip r:embed="rId9"/>
          <a:stretch>
            <a:fillRect/>
          </a:stretch>
        </p:blipFill>
        <p:spPr>
          <a:xfrm>
            <a:off x="956310" y="1274445"/>
            <a:ext cx="2520000" cy="46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1305560" y="4056380"/>
            <a:ext cx="17418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900">
                <a:solidFill>
                  <a:srgbClr val="FF0000"/>
                </a:solidFill>
              </a:rPr>
              <a:t>如有疑问，请联系我校招办：0714-6572198</a:t>
            </a:r>
            <a:endParaRPr lang="zh-CN" altLang="en-US" sz="900">
              <a:solidFill>
                <a:srgbClr val="FF0000"/>
              </a:solidFill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965200" y="566420"/>
            <a:ext cx="258699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/>
              <a:t>第十步：</a:t>
            </a:r>
            <a:r>
              <a:rPr lang="zh-CN" altLang="en-US" sz="1400">
                <a:sym typeface="+mn-ea"/>
              </a:rPr>
              <a:t>打开手机摄像头拍照权限，调整好角度和周围光线，完成人像采集</a:t>
            </a:r>
            <a:endParaRPr lang="zh-CN" altLang="en-US" sz="1400"/>
          </a:p>
          <a:p>
            <a:endParaRPr lang="zh-CN" altLang="en-US" sz="1400"/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4871085" y="566420"/>
            <a:ext cx="256286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/>
              <a:t>第十一步：</a:t>
            </a:r>
            <a:r>
              <a:rPr lang="zh-CN" altLang="en-US" sz="1400">
                <a:sym typeface="+mn-ea"/>
              </a:rPr>
              <a:t>“点我去比对”系统自动完成比对，并显示比对结果</a:t>
            </a:r>
            <a:endParaRPr lang="zh-CN" altLang="en-US" sz="1400"/>
          </a:p>
        </p:txBody>
      </p:sp>
      <p:pic>
        <p:nvPicPr>
          <p:cNvPr id="3" name="图片 9"/>
          <p:cNvPicPr/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31875" y="1303655"/>
            <a:ext cx="2520000" cy="468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3" name="图片 11"/>
          <p:cNvPicPr/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978083" y="1303655"/>
            <a:ext cx="2520000" cy="468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" name="文本框 4"/>
          <p:cNvSpPr txBox="1"/>
          <p:nvPr>
            <p:custDataLst>
              <p:tags r:id="rId7"/>
            </p:custDataLst>
          </p:nvPr>
        </p:nvSpPr>
        <p:spPr>
          <a:xfrm>
            <a:off x="8605520" y="566420"/>
            <a:ext cx="292354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/>
              <a:t>第十二步：</a:t>
            </a:r>
            <a:r>
              <a:rPr lang="zh-CN" altLang="en-US" sz="1400">
                <a:sym typeface="+mn-ea"/>
              </a:rPr>
              <a:t>如录取照片与证件照比对低于</a:t>
            </a:r>
            <a:r>
              <a:rPr lang="en-US" altLang="zh-CN" sz="1400">
                <a:sym typeface="+mn-ea"/>
              </a:rPr>
              <a:t>50</a:t>
            </a:r>
            <a:r>
              <a:rPr lang="zh-CN" altLang="en-US" sz="1400">
                <a:sym typeface="+mn-ea"/>
              </a:rPr>
              <a:t>，可选择重新上传身份证或签订协议</a:t>
            </a:r>
            <a:endParaRPr lang="zh-CN" altLang="en-US" sz="1400">
              <a:sym typeface="+mn-ea"/>
            </a:endParaRPr>
          </a:p>
        </p:txBody>
      </p:sp>
      <p:pic>
        <p:nvPicPr>
          <p:cNvPr id="6" name="图片 5"/>
          <p:cNvPicPr/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806815" y="1303655"/>
            <a:ext cx="2520000" cy="468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10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/>
        </p:nvSpPr>
        <p:spPr>
          <a:xfrm>
            <a:off x="781050" y="461010"/>
            <a:ext cx="28340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/>
              <a:t>第十三步：</a:t>
            </a:r>
            <a:r>
              <a:rPr lang="zh-CN" altLang="en-US" sz="1400">
                <a:sym typeface="+mn-ea"/>
              </a:rPr>
              <a:t>入学审核中档案资料填写</a:t>
            </a:r>
            <a:endParaRPr lang="zh-CN" altLang="en-US" sz="1400"/>
          </a:p>
        </p:txBody>
      </p:sp>
      <p:sp>
        <p:nvSpPr>
          <p:cNvPr id="8" name="文本框 7"/>
          <p:cNvSpPr txBox="1"/>
          <p:nvPr/>
        </p:nvSpPr>
        <p:spPr>
          <a:xfrm>
            <a:off x="4692650" y="461010"/>
            <a:ext cx="284988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/>
              <a:t>第十四步：</a:t>
            </a:r>
            <a:r>
              <a:rPr lang="zh-CN" altLang="en-US" sz="1400">
                <a:sym typeface="+mn-ea"/>
              </a:rPr>
              <a:t>专升本学生需上传专科毕业证照片及专科电子注册备案表（其他层次学生可略过此步骤）</a:t>
            </a:r>
            <a:endParaRPr lang="zh-CN" altLang="en-US" sz="1400"/>
          </a:p>
        </p:txBody>
      </p:sp>
      <p:sp>
        <p:nvSpPr>
          <p:cNvPr id="9" name="文本框 8"/>
          <p:cNvSpPr txBox="1"/>
          <p:nvPr/>
        </p:nvSpPr>
        <p:spPr>
          <a:xfrm>
            <a:off x="8265795" y="508635"/>
            <a:ext cx="31997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/>
              <a:t>第十五步：</a:t>
            </a:r>
            <a:r>
              <a:rPr lang="zh-CN" altLang="en-US" sz="1400">
                <a:sym typeface="+mn-ea"/>
              </a:rPr>
              <a:t>信息填写完毕点击保存后，并确认完成入学报到全部流程。</a:t>
            </a:r>
            <a:endParaRPr lang="zh-CN" altLang="en-US" sz="1400"/>
          </a:p>
        </p:txBody>
      </p:sp>
      <p:pic>
        <p:nvPicPr>
          <p:cNvPr id="21" name="图片 8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36943" y="1198245"/>
            <a:ext cx="2520000" cy="468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" name="图片 3"/>
          <p:cNvPicPr/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857750" y="1198245"/>
            <a:ext cx="2520000" cy="46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文本框 2"/>
          <p:cNvSpPr txBox="1"/>
          <p:nvPr/>
        </p:nvSpPr>
        <p:spPr>
          <a:xfrm>
            <a:off x="5223510" y="4999990"/>
            <a:ext cx="1976755" cy="8782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000">
                <a:solidFill>
                  <a:srgbClr val="FF0000"/>
                </a:solidFill>
              </a:rPr>
              <a:t>年代久远的专科学历可上传学信网认证报告，识别读取不到信息，可在框内手动输入。</a:t>
            </a:r>
            <a:endParaRPr lang="zh-CN" altLang="en-US" sz="1000">
              <a:solidFill>
                <a:srgbClr val="FF0000"/>
              </a:solidFill>
            </a:endParaRPr>
          </a:p>
        </p:txBody>
      </p:sp>
      <p:cxnSp>
        <p:nvCxnSpPr>
          <p:cNvPr id="5" name="直接箭头连接符 4"/>
          <p:cNvCxnSpPr/>
          <p:nvPr/>
        </p:nvCxnSpPr>
        <p:spPr>
          <a:xfrm flipV="1">
            <a:off x="5892800" y="4724400"/>
            <a:ext cx="546100" cy="228600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 descr="微信图片_20240303105621"/>
          <p:cNvPicPr/>
          <p:nvPr/>
        </p:nvPicPr>
        <p:blipFill>
          <a:blip r:embed="rId5"/>
          <a:stretch>
            <a:fillRect/>
          </a:stretch>
        </p:blipFill>
        <p:spPr>
          <a:xfrm>
            <a:off x="8620125" y="1198245"/>
            <a:ext cx="2520000" cy="468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6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.xml><?xml version="1.0" encoding="utf-8"?>
<p:tagLst xmlns:p="http://schemas.openxmlformats.org/presentationml/2006/main">
  <p:tag name="KSO_WM_DIAGRAM_VIRTUALLY_FRAME" val="{&quot;height&quot;:443.503937007874,&quot;left&quot;:67.45,&quot;top&quot;:36.5,&quot;width&quot;:801}"/>
</p:tagLst>
</file>

<file path=ppt/tags/tag66.xml><?xml version="1.0" encoding="utf-8"?>
<p:tagLst xmlns:p="http://schemas.openxmlformats.org/presentationml/2006/main">
  <p:tag name="KSO_WM_DIAGRAM_VIRTUALLY_FRAME" val="{&quot;height&quot;:443.503937007874,&quot;left&quot;:67.45,&quot;top&quot;:36.5,&quot;width&quot;:801}"/>
</p:tagLst>
</file>

<file path=ppt/tags/tag67.xml><?xml version="1.0" encoding="utf-8"?>
<p:tagLst xmlns:p="http://schemas.openxmlformats.org/presentationml/2006/main">
  <p:tag name="KSO_WM_BEAUTIFY_FLAG" val=""/>
  <p:tag name="KSO_WM_DIAGRAM_VIRTUALLY_FRAME" val="{&quot;height&quot;:443.503937007874,&quot;left&quot;:67.45,&quot;top&quot;:36.5,&quot;width&quot;:801}"/>
</p:tagLst>
</file>

<file path=ppt/tags/tag68.xml><?xml version="1.0" encoding="utf-8"?>
<p:tagLst xmlns:p="http://schemas.openxmlformats.org/presentationml/2006/main">
  <p:tag name="KSO_WM_BEAUTIFY_FLAG" val=""/>
  <p:tag name="KSO_WM_DIAGRAM_VIRTUALLY_FRAME" val="{&quot;height&quot;:443.503937007874,&quot;left&quot;:67.45,&quot;top&quot;:36.5,&quot;width&quot;:801}"/>
</p:tagLst>
</file>

<file path=ppt/tags/tag69.xml><?xml version="1.0" encoding="utf-8"?>
<p:tagLst xmlns:p="http://schemas.openxmlformats.org/presentationml/2006/main">
  <p:tag name="KSO_WM_BEAUTIFY_FLAG" val=""/>
  <p:tag name="KSO_WM_DIAGRAM_VIRTUALLY_FRAME" val="{&quot;height&quot;:443.503937007874,&quot;left&quot;:67.45,&quot;top&quot;:36.5,&quot;width&quot;:801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2.xml><?xml version="1.0" encoding="utf-8"?>
<p:tagLst xmlns:p="http://schemas.openxmlformats.org/presentationml/2006/main">
  <p:tag name="KSO_WM_DIAGRAM_VIRTUALLY_FRAME" val="{&quot;height&quot;:426.55393700787397,&quot;left&quot;:76,&quot;top&quot;:44.6,&quot;width&quot;:831.8}"/>
</p:tagLst>
</file>

<file path=ppt/tags/tag73.xml><?xml version="1.0" encoding="utf-8"?>
<p:tagLst xmlns:p="http://schemas.openxmlformats.org/presentationml/2006/main">
  <p:tag name="KSO_WM_DIAGRAM_VIRTUALLY_FRAME" val="{&quot;height&quot;:426.55393700787397,&quot;left&quot;:76,&quot;top&quot;:44.6,&quot;width&quot;:831.8}"/>
</p:tagLst>
</file>

<file path=ppt/tags/tag74.xml><?xml version="1.0" encoding="utf-8"?>
<p:tagLst xmlns:p="http://schemas.openxmlformats.org/presentationml/2006/main">
  <p:tag name="KSO_WM_BEAUTIFY_FLAG" val=""/>
  <p:tag name="KSO_WM_DIAGRAM_VIRTUALLY_FRAME" val="{&quot;height&quot;:426.55393700787397,&quot;left&quot;:76,&quot;top&quot;:44.6,&quot;width&quot;:831.8}"/>
</p:tagLst>
</file>

<file path=ppt/tags/tag75.xml><?xml version="1.0" encoding="utf-8"?>
<p:tagLst xmlns:p="http://schemas.openxmlformats.org/presentationml/2006/main">
  <p:tag name="KSO_WM_BEAUTIFY_FLAG" val=""/>
  <p:tag name="KSO_WM_DIAGRAM_VIRTUALLY_FRAME" val="{&quot;height&quot;:426.55393700787397,&quot;left&quot;:76,&quot;top&quot;:44.6,&quot;width&quot;:831.8}"/>
</p:tagLst>
</file>

<file path=ppt/tags/tag76.xml><?xml version="1.0" encoding="utf-8"?>
<p:tagLst xmlns:p="http://schemas.openxmlformats.org/presentationml/2006/main">
  <p:tag name="KSO_WM_BEAUTIFY_FLAG" val=""/>
  <p:tag name="KSO_WM_DIAGRAM_VIRTUALLY_FRAME" val="{&quot;height&quot;:426.55393700787397,&quot;left&quot;:76,&quot;top&quot;:44.6,&quot;width&quot;:831.8}"/>
</p:tagLst>
</file>

<file path=ppt/tags/tag77.xml><?xml version="1.0" encoding="utf-8"?>
<p:tagLst xmlns:p="http://schemas.openxmlformats.org/presentationml/2006/main">
  <p:tag name="KSO_WM_BEAUTIFY_FLAG" val=""/>
  <p:tag name="KSO_WM_DIAGRAM_VIRTUALLY_FRAME" val="{&quot;height&quot;:426.55393700787397,&quot;left&quot;:76,&quot;top&quot;:44.6,&quot;width&quot;:831.8}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2.xml><?xml version="1.0" encoding="utf-8"?>
<p:tagLst xmlns:p="http://schemas.openxmlformats.org/presentationml/2006/main">
  <p:tag name="KSO_WPP_MARK_KEY" val="a9bba0ee-f9c1-4a4c-bd22-098fa31a0032"/>
  <p:tag name="COMMONDATA" val="eyJoZGlkIjoiNDdhZmRhYjU0NWExY2I0NTI1MzRiMzJjZDNjYzFjN2MifQ=="/>
  <p:tag name="commondata" val="eyJoZGlkIjoiMmVjMzc0ZDhjNTVhNDdmODJjZDg3NTdkOGZmOGE3NjQifQ==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504</Words>
  <Application>WPS 演示</Application>
  <PresentationFormat>宽屏</PresentationFormat>
  <Paragraphs>44</Paragraphs>
  <Slides>5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3" baseType="lpstr">
      <vt:lpstr>Arial</vt:lpstr>
      <vt:lpstr>宋体</vt:lpstr>
      <vt:lpstr>Wingdings</vt:lpstr>
      <vt:lpstr>微软雅黑</vt:lpstr>
      <vt:lpstr>Wingdings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良师客服-小玲老师</cp:lastModifiedBy>
  <cp:revision>194</cp:revision>
  <dcterms:created xsi:type="dcterms:W3CDTF">2019-06-19T02:08:00Z</dcterms:created>
  <dcterms:modified xsi:type="dcterms:W3CDTF">2024-03-06T07:21:24Z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2052-12.1.0.16388</vt:lpwstr>
  </property>
  <property fmtid="{D5CDD505-2E9C-101B-9397-08002B2CF9AE}" pid="3" name="ICV">
    <vt:lpwstr>263ACA55EB714C0CA62379D1A334017A_13</vt:lpwstr>
  </property>
</Properties>
</file>